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4" d="100"/>
          <a:sy n="54" d="100"/>
        </p:scale>
        <p:origin x="1668"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9/11/2023</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Well Presented And Refurbished Two </a:t>
            </a:r>
            <a:r>
              <a:rPr lang="en-GB" sz="1400" b="1">
                <a:solidFill>
                  <a:srgbClr val="0070C0"/>
                </a:solidFill>
                <a:latin typeface="Helvetica" panose="020B0604020202020204" pitchFamily="34" charset="0"/>
                <a:cs typeface="Helvetica" panose="020B0604020202020204" pitchFamily="34" charset="0"/>
              </a:rPr>
              <a:t>Bedroom Apartment </a:t>
            </a:r>
            <a:r>
              <a:rPr lang="en-GB" sz="1400" b="1" dirty="0">
                <a:solidFill>
                  <a:srgbClr val="0070C0"/>
                </a:solidFill>
                <a:latin typeface="Helvetica" panose="020B0604020202020204" pitchFamily="34" charset="0"/>
                <a:cs typeface="Helvetica" panose="020B0604020202020204" pitchFamily="34" charset="0"/>
              </a:rPr>
              <a:t>With Its Own Garden Overlooking The Seafront And Parking Area</a:t>
            </a:r>
          </a:p>
          <a:p>
            <a:pPr algn="ctr">
              <a:lnSpc>
                <a:spcPct val="127000"/>
              </a:lnSpc>
            </a:pPr>
            <a:endParaRPr lang="en-GB" sz="1400" b="1" dirty="0">
              <a:solidFill>
                <a:srgbClr val="0070C0"/>
              </a:solidFill>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Own Entrance • Kitchen • Breakfast Area • Spacious Lounge/Dining Room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Two Bedrooms • Modern Bathroom With Bath &amp; Shower Cubicle • Separate W/C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Own Front Garden And Rear Courtyard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No Onward Chain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£300,000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Share of 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Flat 1a, 16 Morton Crescent, Exmouth, EX8 1BG</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3F94DE9C-568F-C0DB-1B1E-470268CD24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681" y="2613067"/>
            <a:ext cx="6375420" cy="44742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C853AF0-6887-D982-AAA0-1E5842A4E9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050" y="629215"/>
            <a:ext cx="3167112" cy="23746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EC56325-E801-9F9D-11BA-BED26B24BE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792" y="626264"/>
            <a:ext cx="3161456" cy="23746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6D97EFF-C414-C077-3735-A6424E553B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157" y="3148588"/>
            <a:ext cx="3161456" cy="21973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CC0C644-546D-0802-A5A1-9FA9FAEC57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8792" y="3144097"/>
            <a:ext cx="3171582" cy="220639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C0824E56-F8A4-33D4-B533-4BA02AAC21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7545" y="5502639"/>
            <a:ext cx="3161068" cy="22063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48AF83F1-185C-8476-CCD7-EE5A4DD350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8792" y="5502639"/>
            <a:ext cx="3161068" cy="22063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38ECDB96-D687-C37D-219C-B2D41AC379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74570" y="7764916"/>
            <a:ext cx="3107600" cy="190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9433352"/>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rPr>
              <a:t>Flat 1a, 16 Morton Crescent, Exmouth, EX8 1BG</a:t>
            </a:r>
            <a:endParaRPr lang="en-GB" sz="700" dirty="0">
              <a:effectLst/>
              <a:latin typeface="Times New Roman" panose="02020603050405020304" pitchFamily="18"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250" b="1" dirty="0">
                <a:latin typeface="Helvetica" panose="020B0604020202020204" pitchFamily="34" charset="0"/>
                <a:cs typeface="Helvetica" panose="020B0604020202020204" pitchFamily="34" charset="0"/>
              </a:rPr>
              <a:t>THE ACCOMMODATION COMPRISES: </a:t>
            </a:r>
            <a:r>
              <a:rPr lang="en-GB" sz="1250" dirty="0">
                <a:latin typeface="Helvetica" panose="020B0604020202020204" pitchFamily="34" charset="0"/>
                <a:cs typeface="Helvetica" panose="020B0604020202020204" pitchFamily="34" charset="0"/>
              </a:rPr>
              <a:t>uPVC front door giving access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 </a:t>
            </a:r>
            <a:r>
              <a:rPr lang="en-GB" sz="1250" dirty="0">
                <a:latin typeface="Helvetica" panose="020B0604020202020204" pitchFamily="34" charset="0"/>
                <a:cs typeface="Helvetica" panose="020B0604020202020204" pitchFamily="34" charset="0"/>
              </a:rPr>
              <a:t>3.35m x 1.83m (11'0" x 6'0") Fitted with pattern work top surfaces with matching splash back; inset one and a quarter bowl sink unit with cupboards, drawer units and appliance space beneath; wall mounted cupboards; electric cooker point; cupboard housing electric meter; extractor fan.</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BREAKFAST ROOM: </a:t>
            </a:r>
            <a:r>
              <a:rPr lang="en-GB" sz="1250" dirty="0">
                <a:latin typeface="Helvetica" panose="020B0604020202020204" pitchFamily="34" charset="0"/>
                <a:cs typeface="Helvetica" panose="020B0604020202020204" pitchFamily="34" charset="0"/>
              </a:rPr>
              <a:t>2.59m x 2.13m (8'6" x 7'0") narrowing to 6ft (1.83m) Electric wall heater; electric consumer unit; door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LOUNGE/DINING ROOM: </a:t>
            </a:r>
            <a:r>
              <a:rPr lang="en-GB" sz="1250" dirty="0">
                <a:latin typeface="Helvetica" panose="020B0604020202020204" pitchFamily="34" charset="0"/>
                <a:cs typeface="Helvetica" panose="020B0604020202020204" pitchFamily="34" charset="0"/>
              </a:rPr>
              <a:t>6.38m x 4.72m (20'11" x 15'6") Into double glazed bay window to front elevation; fitted cupboards in wall recess; "pull down bed housed in wall recess"; wall mounted electric fire; television point; wall lighting.</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INNER HALLWAY: </a:t>
            </a:r>
            <a:r>
              <a:rPr lang="en-GB" sz="1250" dirty="0">
                <a:latin typeface="Helvetica" panose="020B0604020202020204" pitchFamily="34" charset="0"/>
                <a:cs typeface="Helvetica" panose="020B0604020202020204" pitchFamily="34" charset="0"/>
              </a:rPr>
              <a:t>Wall mounted electric heater; airing cupboard with water cylinder; recess LED lighting.</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ONE:</a:t>
            </a:r>
            <a:r>
              <a:rPr lang="en-GB" sz="1250" dirty="0">
                <a:latin typeface="Helvetica" panose="020B0604020202020204" pitchFamily="34" charset="0"/>
                <a:cs typeface="Helvetica" panose="020B0604020202020204" pitchFamily="34" charset="0"/>
              </a:rPr>
              <a:t> 4.7m x 3.68m (15'5" x 12'1") Into wall recess. Two double glazed windows to rear elevation; wall recesses both housing mirror fronted wardrobes with display lighting; wall mounted electric heater; vanity wash hand basin with tiled splash back and light/shaver socket over.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TWO:</a:t>
            </a:r>
            <a:r>
              <a:rPr lang="en-GB" sz="1250" dirty="0">
                <a:latin typeface="Helvetica" panose="020B0604020202020204" pitchFamily="34" charset="0"/>
                <a:cs typeface="Helvetica" panose="020B0604020202020204" pitchFamily="34" charset="0"/>
              </a:rPr>
              <a:t> 2.67m x 2.31m (8'9" x 7'7") Double glazed window with frosted glass; electric heater; door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REAR LOBBY: </a:t>
            </a:r>
            <a:r>
              <a:rPr lang="en-GB" sz="1250" dirty="0">
                <a:latin typeface="Helvetica" panose="020B0604020202020204" pitchFamily="34" charset="0"/>
                <a:cs typeface="Helvetica" panose="020B0604020202020204" pitchFamily="34" charset="0"/>
              </a:rPr>
              <a:t>1.52m x 1.22m (5'0" x 4'0") With uPVC double glazed door to rear courtyard garden; fitted cupboard.</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BATHROOM/WC: </a:t>
            </a:r>
            <a:r>
              <a:rPr lang="en-GB" sz="1250" dirty="0">
                <a:latin typeface="Helvetica" panose="020B0604020202020204" pitchFamily="34" charset="0"/>
                <a:cs typeface="Helvetica" panose="020B0604020202020204" pitchFamily="34" charset="0"/>
              </a:rPr>
              <a:t>2.34m x 1.6m (7'8" x 5'3") Stylishly fitted with modern suite comprising of a bath with shower attachment; shower cubicle, shower unit and splash screen with curved doors; vanity wash hand basin; tiling to splash prone areas; chrome heated towel rail; recess ceiling LED lighting.</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SEPARATE W/C: </a:t>
            </a:r>
            <a:r>
              <a:rPr lang="en-GB" sz="1250" dirty="0">
                <a:latin typeface="Helvetica" panose="020B0604020202020204" pitchFamily="34" charset="0"/>
                <a:cs typeface="Helvetica" panose="020B0604020202020204" pitchFamily="34" charset="0"/>
              </a:rPr>
              <a:t>Space saver W/C with push button flush; wash hand basin; recess ceiling LED lighting.</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OUTSIDE: </a:t>
            </a:r>
            <a:r>
              <a:rPr lang="en-GB" sz="1250" dirty="0">
                <a:latin typeface="Helvetica" panose="020B0604020202020204" pitchFamily="34" charset="0"/>
                <a:cs typeface="Helvetica" panose="020B0604020202020204" pitchFamily="34" charset="0"/>
              </a:rPr>
              <a:t>To the front of the property the property enjoys the use of a parking area. The apartment also owns a garden overlooking the seafront which is laid to lawn with shrubs providing an ideal place for outside entertaining with direct views to the sea. The property also benefits from its own rear courtyard garden with an outside tap and pedestrian gate providing rear access.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TENURE AND OUTGOINGS: </a:t>
            </a:r>
            <a:r>
              <a:rPr lang="en-GB" sz="1250" dirty="0">
                <a:latin typeface="Helvetica" panose="020B0604020202020204" pitchFamily="34" charset="0"/>
                <a:cs typeface="Helvetica" panose="020B0604020202020204" pitchFamily="34" charset="0"/>
              </a:rPr>
              <a:t>The property is held on a 999 year lease with the benefit of owning a 1/5th share of the freehold. Service charge is based on a 1/8th share of outgoings on an as and when basis.</a:t>
            </a:r>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092607"/>
          </a:xfrm>
          <a:prstGeom prst="rect">
            <a:avLst/>
          </a:prstGeom>
          <a:noFill/>
        </p:spPr>
        <p:txBody>
          <a:bodyPr wrap="square" rtlCol="0">
            <a:spAutoFit/>
          </a:bodyPr>
          <a:lstStyle/>
          <a:p>
            <a:br>
              <a:rPr lang="en-GB" sz="1100" dirty="0">
                <a:solidFill>
                  <a:srgbClr val="333333"/>
                </a:solidFill>
                <a:effectLst/>
                <a:latin typeface="Helvetica" panose="020B0604020202020204" pitchFamily="34" charset="0"/>
                <a:ea typeface="Times New Roman" panose="02020603050405020304" pitchFamily="18" charset="0"/>
                <a:cs typeface="Helvetica-Bold"/>
              </a:rPr>
            </a:br>
            <a:endParaRPr lang="en-GB" sz="1100" dirty="0">
              <a:effectLst/>
              <a:latin typeface="Times New Roman" panose="02020603050405020304" pitchFamily="18" charset="0"/>
              <a:ea typeface="Times New Roman" panose="02020603050405020304" pitchFamily="18" charset="0"/>
            </a:endParaRPr>
          </a:p>
          <a:p>
            <a:r>
              <a:rPr lang="en-GB" sz="1250" b="1" dirty="0">
                <a:solidFill>
                  <a:srgbClr val="333333"/>
                </a:solidFill>
                <a:effectLst/>
                <a:latin typeface="Helvetica" panose="020B0604020202020204" pitchFamily="34" charset="0"/>
                <a:ea typeface="Times New Roman" panose="02020603050405020304" pitchFamily="18" charset="0"/>
                <a:cs typeface="Helvetica-Bold"/>
              </a:rPr>
              <a:t> FLOOR PLAN</a:t>
            </a:r>
            <a:r>
              <a:rPr lang="en-GB" sz="1100" b="1" dirty="0">
                <a:solidFill>
                  <a:srgbClr val="333333"/>
                </a:solidFill>
                <a:effectLst/>
                <a:latin typeface="Helvetica" panose="020B0604020202020204" pitchFamily="34" charset="0"/>
                <a:ea typeface="Times New Roman" panose="02020603050405020304" pitchFamily="18" charset="0"/>
                <a:cs typeface="Helvetica-Bold"/>
              </a:rPr>
              <a:t>: </a:t>
            </a:r>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r>
              <a:rPr lang="en-GB" sz="1100" dirty="0">
                <a:solidFill>
                  <a:srgbClr val="333333"/>
                </a:solidFill>
                <a:effectLst/>
                <a:latin typeface="Helvetica" panose="020B0604020202020204" pitchFamily="34" charset="0"/>
                <a:ea typeface="Times New Roman" panose="02020603050405020304" pitchFamily="18" charset="0"/>
                <a:cs typeface="Helvetica-Bold"/>
              </a:rPr>
              <a:t> </a:t>
            </a:r>
            <a:r>
              <a:rPr lang="en-GB" sz="1800" dirty="0">
                <a:solidFill>
                  <a:srgbClr val="333333"/>
                </a:solidFill>
                <a:effectLst/>
                <a:latin typeface="Helvetica" panose="020B0604020202020204" pitchFamily="34" charset="0"/>
                <a:ea typeface="Times New Roman" panose="02020603050405020304" pitchFamily="18" charset="0"/>
                <a:cs typeface="Helvetica-Bold"/>
              </a:rPr>
              <a:t>  </a:t>
            </a:r>
            <a:endParaRPr lang="en-GB" sz="1800" dirty="0">
              <a:effectLst/>
              <a:latin typeface="Times New Roman" panose="02020603050405020304" pitchFamily="18" charset="0"/>
              <a:ea typeface="Times New Roman" panose="02020603050405020304" pitchFamily="18" charset="0"/>
            </a:endParaRPr>
          </a:p>
        </p:txBody>
      </p:sp>
      <p:pic>
        <p:nvPicPr>
          <p:cNvPr id="2052" name="Picture 4">
            <a:extLst>
              <a:ext uri="{FF2B5EF4-FFF2-40B4-BE49-F238E27FC236}">
                <a16:creationId xmlns:a16="http://schemas.microsoft.com/office/drawing/2014/main" id="{2A6270CE-5FFD-3DFA-4AD2-FD1DD6E5A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4973" y="1426339"/>
            <a:ext cx="5750834" cy="7625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770</Words>
  <Application>Microsoft Office PowerPoint</Application>
  <PresentationFormat>Custom</PresentationFormat>
  <Paragraphs>23</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14</cp:revision>
  <cp:lastPrinted>2023-09-11T08:27:19Z</cp:lastPrinted>
  <dcterms:created xsi:type="dcterms:W3CDTF">2023-03-19T13:39:10Z</dcterms:created>
  <dcterms:modified xsi:type="dcterms:W3CDTF">2023-09-11T08:27:20Z</dcterms:modified>
</cp:coreProperties>
</file>